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Open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Roboto-bold.fntdata"/><Relationship Id="rId8" Type="http://schemas.openxmlformats.org/officeDocument/2006/relationships/slide" Target="slides/slide4.xml"/><Relationship Id="rId26" Type="http://schemas.openxmlformats.org/officeDocument/2006/relationships/customXml" Target="../customXml/item2.xml"/><Relationship Id="rId21" Type="http://schemas.openxmlformats.org/officeDocument/2006/relationships/font" Target="fonts/OpenSans-regular.fntdata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8.xml"/><Relationship Id="rId17" Type="http://schemas.openxmlformats.org/officeDocument/2006/relationships/font" Target="fonts/Roboto-regular.fntdata"/><Relationship Id="rId7" Type="http://schemas.openxmlformats.org/officeDocument/2006/relationships/slide" Target="slides/slide3.xml"/><Relationship Id="rId25" Type="http://schemas.openxmlformats.org/officeDocument/2006/relationships/customXml" Target="../customXml/item1.xml"/><Relationship Id="rId20" Type="http://schemas.openxmlformats.org/officeDocument/2006/relationships/font" Target="fonts/Roboto-boldItalic.fntdata"/><Relationship Id="rId2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font" Target="fonts/OpenSans-boldItalic.fntdata"/><Relationship Id="rId1" Type="http://schemas.openxmlformats.org/officeDocument/2006/relationships/theme" Target="theme/theme2.xml"/><Relationship Id="rId6" Type="http://schemas.openxmlformats.org/officeDocument/2006/relationships/slide" Target="slides/slide2.xml"/><Relationship Id="rId23" Type="http://schemas.openxmlformats.org/officeDocument/2006/relationships/font" Target="fonts/OpenSans-italic.fntdata"/><Relationship Id="rId15" Type="http://schemas.openxmlformats.org/officeDocument/2006/relationships/slide" Target="slides/slide1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font" Target="fonts/Roboto-italic.fntdata"/><Relationship Id="rId22" Type="http://schemas.openxmlformats.org/officeDocument/2006/relationships/font" Target="fonts/OpenSans-bold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7" Type="http://schemas.openxmlformats.org/officeDocument/2006/relationships/customXml" Target="../customXml/item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a3702c0d9e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a3702c0d9e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2a3702c0d9e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a28c894815_0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2a28c894815_0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ímdia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type="ctrTitle"/>
          </p:nvPr>
        </p:nvSpPr>
        <p:spPr>
          <a:xfrm>
            <a:off x="758456" y="2001838"/>
            <a:ext cx="8385544" cy="18790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pen Sans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758456" y="3955410"/>
            <a:ext cx="5971953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85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85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85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85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ím és tartalom">
  <p:cSld name="Cím és tartalom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007608"/>
            <a:ext cx="12192000" cy="85039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/>
          <p:nvPr>
            <p:ph idx="1" type="body"/>
          </p:nvPr>
        </p:nvSpPr>
        <p:spPr>
          <a:xfrm>
            <a:off x="838200" y="154872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1285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85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85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85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85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3436550" y="6247425"/>
            <a:ext cx="137822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4814776" y="624742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9531626" y="6257089"/>
            <a:ext cx="1822174" cy="357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5" name="Google Shape;25;p3"/>
          <p:cNvCxnSpPr/>
          <p:nvPr/>
        </p:nvCxnSpPr>
        <p:spPr>
          <a:xfrm>
            <a:off x="757931" y="1441174"/>
            <a:ext cx="10676138" cy="0"/>
          </a:xfrm>
          <a:prstGeom prst="straightConnector1">
            <a:avLst/>
          </a:prstGeom>
          <a:noFill/>
          <a:ln cap="flat" cmpd="sng" w="9525">
            <a:solidFill>
              <a:srgbClr val="01285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" name="Google Shape;26;p3"/>
          <p:cNvSpPr txBox="1"/>
          <p:nvPr>
            <p:ph type="title"/>
          </p:nvPr>
        </p:nvSpPr>
        <p:spPr>
          <a:xfrm>
            <a:off x="838200" y="365125"/>
            <a:ext cx="10515600" cy="10760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85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zakaszfejléc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007608"/>
            <a:ext cx="12192000" cy="850392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/>
          <p:nvPr>
            <p:ph type="title"/>
          </p:nvPr>
        </p:nvSpPr>
        <p:spPr>
          <a:xfrm>
            <a:off x="838200" y="1287044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851"/>
              </a:buClr>
              <a:buSzPts val="6000"/>
              <a:buFont typeface="Open San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838200" y="4166769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0" type="dt"/>
          </p:nvPr>
        </p:nvSpPr>
        <p:spPr>
          <a:xfrm>
            <a:off x="3436550" y="6247425"/>
            <a:ext cx="137822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1" type="ftr"/>
          </p:nvPr>
        </p:nvSpPr>
        <p:spPr>
          <a:xfrm>
            <a:off x="4814776" y="624742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9531626" y="6257089"/>
            <a:ext cx="1822174" cy="357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tartalomrész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007608"/>
            <a:ext cx="12192000" cy="850392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/>
          <p:nvPr>
            <p:ph type="title"/>
          </p:nvPr>
        </p:nvSpPr>
        <p:spPr>
          <a:xfrm>
            <a:off x="838200" y="365125"/>
            <a:ext cx="10515600" cy="10760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85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838200" y="1548721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1285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85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85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85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85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6172200" y="1548721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1285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85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85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85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85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0" type="dt"/>
          </p:nvPr>
        </p:nvSpPr>
        <p:spPr>
          <a:xfrm>
            <a:off x="3436550" y="6247425"/>
            <a:ext cx="137822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1" type="ftr"/>
          </p:nvPr>
        </p:nvSpPr>
        <p:spPr>
          <a:xfrm>
            <a:off x="4814776" y="624742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9531626" y="6257089"/>
            <a:ext cx="1822174" cy="357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2" name="Google Shape;42;p5"/>
          <p:cNvCxnSpPr/>
          <p:nvPr/>
        </p:nvCxnSpPr>
        <p:spPr>
          <a:xfrm>
            <a:off x="757931" y="1441174"/>
            <a:ext cx="10676138" cy="0"/>
          </a:xfrm>
          <a:prstGeom prst="straightConnector1">
            <a:avLst/>
          </a:prstGeom>
          <a:noFill/>
          <a:ln cap="flat" cmpd="sng" w="9525">
            <a:solidFill>
              <a:srgbClr val="01285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Összehasonlítás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007608"/>
            <a:ext cx="12192000" cy="850392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85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1285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85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85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85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85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6"/>
          <p:cNvSpPr txBox="1"/>
          <p:nvPr>
            <p:ph idx="2" type="body"/>
          </p:nvPr>
        </p:nvSpPr>
        <p:spPr>
          <a:xfrm>
            <a:off x="839788" y="2505075"/>
            <a:ext cx="5157787" cy="3378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1285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85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85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85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85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1285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85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85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85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85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6"/>
          <p:cNvSpPr txBox="1"/>
          <p:nvPr>
            <p:ph idx="4" type="body"/>
          </p:nvPr>
        </p:nvSpPr>
        <p:spPr>
          <a:xfrm>
            <a:off x="6172200" y="2505075"/>
            <a:ext cx="5183188" cy="3378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1285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85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85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85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85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3436550" y="6247425"/>
            <a:ext cx="137822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1" type="ftr"/>
          </p:nvPr>
        </p:nvSpPr>
        <p:spPr>
          <a:xfrm>
            <a:off x="4814776" y="624742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12" type="sldNum"/>
          </p:nvPr>
        </p:nvSpPr>
        <p:spPr>
          <a:xfrm>
            <a:off x="9531626" y="6257089"/>
            <a:ext cx="1822174" cy="357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3" name="Google Shape;53;p6"/>
          <p:cNvCxnSpPr/>
          <p:nvPr/>
        </p:nvCxnSpPr>
        <p:spPr>
          <a:xfrm>
            <a:off x="757931" y="1690688"/>
            <a:ext cx="10676138" cy="0"/>
          </a:xfrm>
          <a:prstGeom prst="straightConnector1">
            <a:avLst/>
          </a:prstGeom>
          <a:noFill/>
          <a:ln cap="flat" cmpd="sng" w="9525">
            <a:solidFill>
              <a:srgbClr val="01285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sak cím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007608"/>
            <a:ext cx="12192000" cy="85039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7"/>
          <p:cNvSpPr txBox="1"/>
          <p:nvPr>
            <p:ph type="title"/>
          </p:nvPr>
        </p:nvSpPr>
        <p:spPr>
          <a:xfrm>
            <a:off x="838200" y="365125"/>
            <a:ext cx="10515600" cy="10760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85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0" type="dt"/>
          </p:nvPr>
        </p:nvSpPr>
        <p:spPr>
          <a:xfrm>
            <a:off x="3436550" y="6247425"/>
            <a:ext cx="137822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1" type="ftr"/>
          </p:nvPr>
        </p:nvSpPr>
        <p:spPr>
          <a:xfrm>
            <a:off x="4814776" y="624742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2" type="sldNum"/>
          </p:nvPr>
        </p:nvSpPr>
        <p:spPr>
          <a:xfrm>
            <a:off x="9531626" y="6257089"/>
            <a:ext cx="1822174" cy="357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" name="Google Shape;60;p7"/>
          <p:cNvCxnSpPr/>
          <p:nvPr/>
        </p:nvCxnSpPr>
        <p:spPr>
          <a:xfrm>
            <a:off x="757931" y="1441174"/>
            <a:ext cx="10676138" cy="0"/>
          </a:xfrm>
          <a:prstGeom prst="straightConnector1">
            <a:avLst/>
          </a:prstGeom>
          <a:noFill/>
          <a:ln cap="flat" cmpd="sng" w="9525">
            <a:solidFill>
              <a:srgbClr val="01285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Üres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007608"/>
            <a:ext cx="12192000" cy="85039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8"/>
          <p:cNvSpPr txBox="1"/>
          <p:nvPr>
            <p:ph idx="10" type="dt"/>
          </p:nvPr>
        </p:nvSpPr>
        <p:spPr>
          <a:xfrm>
            <a:off x="3436550" y="6247425"/>
            <a:ext cx="137822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1" type="ftr"/>
          </p:nvPr>
        </p:nvSpPr>
        <p:spPr>
          <a:xfrm>
            <a:off x="4814776" y="624742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12" type="sldNum"/>
          </p:nvPr>
        </p:nvSpPr>
        <p:spPr>
          <a:xfrm>
            <a:off x="9531626" y="6257089"/>
            <a:ext cx="1822174" cy="357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0760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851"/>
              </a:buClr>
              <a:buSzPts val="3600"/>
              <a:buFont typeface="Open Sans"/>
              <a:buNone/>
              <a:defRPr b="0" i="0" sz="3600" u="none" cap="none" strike="noStrike">
                <a:solidFill>
                  <a:srgbClr val="01285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1285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1285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85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1285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85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1285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85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1285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1285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1285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3436550" y="6247425"/>
            <a:ext cx="137822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814776" y="624742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9531626" y="6257089"/>
            <a:ext cx="1822174" cy="357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hyperlink" Target="https://pettingzoo.farama.org/environments/mpe/simple_tag/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hyperlink" Target="https://arxiv.org/abs/1706.02275" TargetMode="External"/><Relationship Id="rId6" Type="http://schemas.openxmlformats.org/officeDocument/2006/relationships/hyperlink" Target="https://www.youtube.com/watch?v=oydExwuuUCw&amp;ab_channel=AylwinWei" TargetMode="External"/><Relationship Id="rId7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7.gif"/><Relationship Id="rId5" Type="http://schemas.openxmlformats.org/officeDocument/2006/relationships/image" Target="../media/image14.gif"/><Relationship Id="rId6" Type="http://schemas.openxmlformats.org/officeDocument/2006/relationships/image" Target="../media/image11.gif"/><Relationship Id="rId7" Type="http://schemas.openxmlformats.org/officeDocument/2006/relationships/image" Target="../media/image16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 txBox="1"/>
          <p:nvPr>
            <p:ph type="ctrTitle"/>
          </p:nvPr>
        </p:nvSpPr>
        <p:spPr>
          <a:xfrm>
            <a:off x="987050" y="2742779"/>
            <a:ext cx="8385600" cy="119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Open Sans"/>
              <a:buNone/>
            </a:pPr>
            <a:r>
              <a:rPr lang="en-US" sz="3500"/>
              <a:t>Collective </a:t>
            </a:r>
            <a:r>
              <a:rPr lang="en-US" sz="3500" cap="none"/>
              <a:t>I</a:t>
            </a:r>
            <a:r>
              <a:rPr lang="en-US" sz="3500"/>
              <a:t>ntelligence</a:t>
            </a:r>
            <a:endParaRPr sz="3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Open Sans"/>
              <a:buNone/>
            </a:pPr>
            <a:r>
              <a:rPr lang="en-US" sz="3500"/>
              <a:t>Project </a:t>
            </a:r>
            <a:r>
              <a:rPr lang="en-US" sz="3500" cap="none"/>
              <a:t>P</a:t>
            </a:r>
            <a:r>
              <a:rPr lang="en-US" sz="3500"/>
              <a:t>resentation</a:t>
            </a:r>
            <a:endParaRPr sz="3500"/>
          </a:p>
        </p:txBody>
      </p:sp>
      <p:sp>
        <p:nvSpPr>
          <p:cNvPr id="71" name="Google Shape;71;p9"/>
          <p:cNvSpPr txBox="1"/>
          <p:nvPr>
            <p:ph idx="1" type="subTitle"/>
          </p:nvPr>
        </p:nvSpPr>
        <p:spPr>
          <a:xfrm>
            <a:off x="987050" y="4563700"/>
            <a:ext cx="7971000" cy="18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Aaron Serebrenik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yhc52f@inf.elte.hu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Gabor Eszter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nhlyn2@inf.elte.hu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/>
          <p:nvPr>
            <p:ph idx="1" type="body"/>
          </p:nvPr>
        </p:nvSpPr>
        <p:spPr>
          <a:xfrm>
            <a:off x="838200" y="1548725"/>
            <a:ext cx="5289600" cy="428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First good agent on the top, three adversaries below.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Next we moved the good agent below them, and they turn to move towards the good agent.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We can see the adversaries manage to follow the good agent.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We also added an obstacle avoidance functionality, so they don’t damage each other in real life (not shown on the gif).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18"/>
          <p:cNvSpPr txBox="1"/>
          <p:nvPr>
            <p:ph idx="12" type="sldNum"/>
          </p:nvPr>
        </p:nvSpPr>
        <p:spPr>
          <a:xfrm>
            <a:off x="9531626" y="6257089"/>
            <a:ext cx="1822200" cy="35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4" name="Google Shape;184;p18"/>
          <p:cNvSpPr txBox="1"/>
          <p:nvPr>
            <p:ph type="title"/>
          </p:nvPr>
        </p:nvSpPr>
        <p:spPr>
          <a:xfrm>
            <a:off x="838200" y="365125"/>
            <a:ext cx="10515600" cy="1076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Tag game in Gazebo</a:t>
            </a:r>
            <a:endParaRPr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5" name="Google Shape;1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7949" y="587724"/>
            <a:ext cx="5551376" cy="482429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8"/>
          <p:cNvSpPr txBox="1"/>
          <p:nvPr/>
        </p:nvSpPr>
        <p:spPr>
          <a:xfrm>
            <a:off x="7991150" y="5656750"/>
            <a:ext cx="16638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12851"/>
                </a:solidFill>
                <a:latin typeface="Roboto"/>
                <a:ea typeface="Roboto"/>
                <a:cs typeface="Roboto"/>
                <a:sym typeface="Roboto"/>
              </a:rPr>
              <a:t>sorry for bad visual clarity</a:t>
            </a:r>
            <a:endParaRPr sz="2800">
              <a:solidFill>
                <a:srgbClr val="01285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Google Shape;187;p18"/>
          <p:cNvSpPr txBox="1"/>
          <p:nvPr/>
        </p:nvSpPr>
        <p:spPr>
          <a:xfrm>
            <a:off x="5934425" y="5366975"/>
            <a:ext cx="59868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12851"/>
                </a:solidFill>
                <a:latin typeface="Open Sans"/>
                <a:ea typeface="Open Sans"/>
                <a:cs typeface="Open Sans"/>
                <a:sym typeface="Open Sans"/>
              </a:rPr>
              <a:t>Equal linear velocities for all agents, as opposed to SimpleTag env</a:t>
            </a:r>
            <a:endParaRPr sz="1500">
              <a:solidFill>
                <a:srgbClr val="01285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 txBox="1"/>
          <p:nvPr>
            <p:ph idx="1" type="body"/>
          </p:nvPr>
        </p:nvSpPr>
        <p:spPr>
          <a:xfrm>
            <a:off x="838200" y="154872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851"/>
              </a:buClr>
              <a:buSzPct val="100000"/>
              <a:buNone/>
            </a:pPr>
            <a:r>
              <a:rPr b="1" lang="en-US"/>
              <a:t>Conclusion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64285"/>
              <a:buChar char="●"/>
            </a:pPr>
            <a:r>
              <a:rPr lang="en-US"/>
              <a:t>MADDPG outperformed the other policies.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●"/>
            </a:pPr>
            <a:r>
              <a:rPr lang="en-US"/>
              <a:t>Other policies managed to chase the agent, but they often struggled to flee.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●"/>
            </a:pPr>
            <a:r>
              <a:rPr lang="en-US"/>
              <a:t>MADDPG took significantly longer to train than the other networks.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●"/>
            </a:pPr>
            <a:r>
              <a:rPr lang="en-US"/>
              <a:t>Although with MADDPG each adversary has its own network, one </a:t>
            </a:r>
            <a:r>
              <a:rPr lang="en-US"/>
              <a:t>usually outperformed</a:t>
            </a:r>
            <a:r>
              <a:rPr lang="en-US"/>
              <a:t> the rest a little (based on basic inspections in gazebo).</a:t>
            </a:r>
            <a:endParaRPr/>
          </a:p>
          <a:p>
            <a:pPr indent="0" lvl="0" marL="177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1285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12851"/>
              </a:buClr>
              <a:buSzPct val="100000"/>
              <a:buNone/>
            </a:pPr>
            <a:r>
              <a:rPr b="1" lang="en-US"/>
              <a:t>Further Work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64285"/>
              <a:buChar char="●"/>
            </a:pPr>
            <a:r>
              <a:rPr lang="en-US"/>
              <a:t>Try different networks and policies.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●"/>
            </a:pPr>
            <a:r>
              <a:rPr lang="en-US"/>
              <a:t>Adapt it to turtlebots in real life (nearly finished).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4285"/>
              <a:buChar char="●"/>
            </a:pPr>
            <a:r>
              <a:rPr lang="en-US"/>
              <a:t>Improve the real world chasing, </a:t>
            </a:r>
            <a:r>
              <a:rPr lang="en-US"/>
              <a:t>and more dynamic obstacle avoidance.</a:t>
            </a:r>
            <a:endParaRPr/>
          </a:p>
        </p:txBody>
      </p:sp>
      <p:sp>
        <p:nvSpPr>
          <p:cNvPr id="193" name="Google Shape;193;p19"/>
          <p:cNvSpPr txBox="1"/>
          <p:nvPr>
            <p:ph idx="10" type="dt"/>
          </p:nvPr>
        </p:nvSpPr>
        <p:spPr>
          <a:xfrm>
            <a:off x="3436550" y="6247425"/>
            <a:ext cx="137822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2023. 12. 05.</a:t>
            </a:r>
            <a:endParaRPr/>
          </a:p>
        </p:txBody>
      </p:sp>
      <p:sp>
        <p:nvSpPr>
          <p:cNvPr id="194" name="Google Shape;194;p19"/>
          <p:cNvSpPr txBox="1"/>
          <p:nvPr>
            <p:ph idx="12" type="sldNum"/>
          </p:nvPr>
        </p:nvSpPr>
        <p:spPr>
          <a:xfrm>
            <a:off x="9531626" y="6257089"/>
            <a:ext cx="1822174" cy="357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5" name="Google Shape;195;p19"/>
          <p:cNvSpPr txBox="1"/>
          <p:nvPr>
            <p:ph type="title"/>
          </p:nvPr>
        </p:nvSpPr>
        <p:spPr>
          <a:xfrm>
            <a:off x="838200" y="365125"/>
            <a:ext cx="10515600" cy="10760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851"/>
              </a:buClr>
              <a:buSzPts val="3600"/>
              <a:buFont typeface="Open Sans"/>
              <a:buNone/>
            </a:pPr>
            <a:r>
              <a:rPr lang="en-US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Conclusion and Further Work</a:t>
            </a:r>
            <a:endParaRPr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p19"/>
          <p:cNvSpPr txBox="1"/>
          <p:nvPr>
            <p:ph idx="11" type="ftr"/>
          </p:nvPr>
        </p:nvSpPr>
        <p:spPr>
          <a:xfrm>
            <a:off x="4592128" y="6247424"/>
            <a:ext cx="55701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"/>
          <p:cNvSpPr txBox="1"/>
          <p:nvPr>
            <p:ph idx="10" type="dt"/>
          </p:nvPr>
        </p:nvSpPr>
        <p:spPr>
          <a:xfrm>
            <a:off x="3436550" y="6247425"/>
            <a:ext cx="137822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2023. 12. 05.</a:t>
            </a:r>
            <a:endParaRPr/>
          </a:p>
        </p:txBody>
      </p:sp>
      <p:sp>
        <p:nvSpPr>
          <p:cNvPr id="202" name="Google Shape;202;p20"/>
          <p:cNvSpPr txBox="1"/>
          <p:nvPr>
            <p:ph idx="12" type="sldNum"/>
          </p:nvPr>
        </p:nvSpPr>
        <p:spPr>
          <a:xfrm>
            <a:off x="9531626" y="6257089"/>
            <a:ext cx="1822174" cy="357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3" name="Google Shape;203;p20"/>
          <p:cNvSpPr txBox="1"/>
          <p:nvPr>
            <p:ph type="title"/>
          </p:nvPr>
        </p:nvSpPr>
        <p:spPr>
          <a:xfrm>
            <a:off x="831850" y="1709739"/>
            <a:ext cx="10875736" cy="1680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851"/>
              </a:buClr>
              <a:buSzPts val="6000"/>
              <a:buFont typeface="Open Sans"/>
              <a:buNone/>
            </a:pPr>
            <a:r>
              <a:rPr lang="en-US" sz="6000"/>
              <a:t>Thank You for Your attention!</a:t>
            </a:r>
            <a:endParaRPr/>
          </a:p>
        </p:txBody>
      </p:sp>
      <p:sp>
        <p:nvSpPr>
          <p:cNvPr id="204" name="Google Shape;204;p20"/>
          <p:cNvSpPr txBox="1"/>
          <p:nvPr/>
        </p:nvSpPr>
        <p:spPr>
          <a:xfrm>
            <a:off x="908050" y="4563652"/>
            <a:ext cx="3651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85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rgbClr val="01285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1285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12851"/>
                </a:solidFill>
                <a:latin typeface="Open Sans"/>
                <a:ea typeface="Open Sans"/>
                <a:cs typeface="Open Sans"/>
                <a:sym typeface="Open Sans"/>
              </a:rPr>
              <a:t>Questions?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1285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rgbClr val="01285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5" name="Google Shape;205;p20"/>
          <p:cNvSpPr txBox="1"/>
          <p:nvPr>
            <p:ph idx="11" type="ftr"/>
          </p:nvPr>
        </p:nvSpPr>
        <p:spPr>
          <a:xfrm>
            <a:off x="4592128" y="6247424"/>
            <a:ext cx="55701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06" name="Google Shape;206;p20"/>
          <p:cNvSpPr txBox="1"/>
          <p:nvPr/>
        </p:nvSpPr>
        <p:spPr>
          <a:xfrm>
            <a:off x="5250426" y="3902530"/>
            <a:ext cx="6292645" cy="20728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12851"/>
              </a:buClr>
              <a:buSzPts val="2000"/>
              <a:buFont typeface="Arial"/>
              <a:buNone/>
            </a:pPr>
            <a:r>
              <a:t/>
            </a:r>
            <a:endParaRPr b="1" sz="3200">
              <a:solidFill>
                <a:srgbClr val="01285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 txBox="1"/>
          <p:nvPr>
            <p:ph idx="10" type="dt"/>
          </p:nvPr>
        </p:nvSpPr>
        <p:spPr>
          <a:xfrm>
            <a:off x="3436550" y="6247425"/>
            <a:ext cx="137822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2023. 12. 05.</a:t>
            </a:r>
            <a:endParaRPr/>
          </a:p>
        </p:txBody>
      </p:sp>
      <p:sp>
        <p:nvSpPr>
          <p:cNvPr id="77" name="Google Shape;77;p10"/>
          <p:cNvSpPr txBox="1"/>
          <p:nvPr>
            <p:ph idx="11" type="ftr"/>
          </p:nvPr>
        </p:nvSpPr>
        <p:spPr>
          <a:xfrm>
            <a:off x="4814776" y="624742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0"/>
          <p:cNvSpPr txBox="1"/>
          <p:nvPr>
            <p:ph idx="12" type="sldNum"/>
          </p:nvPr>
        </p:nvSpPr>
        <p:spPr>
          <a:xfrm>
            <a:off x="9531626" y="6257089"/>
            <a:ext cx="1822174" cy="357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p10"/>
          <p:cNvSpPr txBox="1"/>
          <p:nvPr/>
        </p:nvSpPr>
        <p:spPr>
          <a:xfrm rot="-2460969">
            <a:off x="7719480" y="2579477"/>
            <a:ext cx="287676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Image(s)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0"/>
          <p:cNvSpPr txBox="1"/>
          <p:nvPr/>
        </p:nvSpPr>
        <p:spPr>
          <a:xfrm>
            <a:off x="815525" y="786725"/>
            <a:ext cx="85206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325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5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1105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A3990"/>
              </a:solidFill>
            </a:endParaRPr>
          </a:p>
        </p:txBody>
      </p:sp>
      <p:sp>
        <p:nvSpPr>
          <p:cNvPr id="81" name="Google Shape;81;p10"/>
          <p:cNvSpPr txBox="1"/>
          <p:nvPr/>
        </p:nvSpPr>
        <p:spPr>
          <a:xfrm>
            <a:off x="801850" y="213132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Training neural networks to control their 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behaviours In the PettingZoo environment.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Simulating Turtlebots in Gazebo, using ROS2.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Finally</a:t>
            </a:r>
            <a:r>
              <a:rPr lang="en-US" sz="2000"/>
              <a:t> have robots chase one another.</a:t>
            </a:r>
            <a:endParaRPr sz="2000"/>
          </a:p>
        </p:txBody>
      </p:sp>
      <p:pic>
        <p:nvPicPr>
          <p:cNvPr id="82" name="Google Shape;8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6075" y="1764075"/>
            <a:ext cx="3905325" cy="402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9825" y="1873250"/>
            <a:ext cx="3617475" cy="37788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0"/>
          <p:cNvSpPr txBox="1"/>
          <p:nvPr/>
        </p:nvSpPr>
        <p:spPr>
          <a:xfrm>
            <a:off x="801850" y="1431075"/>
            <a:ext cx="6164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Implementing the tag game on robots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1285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1285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1285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1285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1285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"/>
          <p:cNvSpPr txBox="1"/>
          <p:nvPr>
            <p:ph idx="10" type="dt"/>
          </p:nvPr>
        </p:nvSpPr>
        <p:spPr>
          <a:xfrm>
            <a:off x="3436550" y="6247425"/>
            <a:ext cx="137822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2023. 12. 05.</a:t>
            </a:r>
            <a:endParaRPr/>
          </a:p>
        </p:txBody>
      </p:sp>
      <p:sp>
        <p:nvSpPr>
          <p:cNvPr id="90" name="Google Shape;90;p11"/>
          <p:cNvSpPr txBox="1"/>
          <p:nvPr>
            <p:ph idx="11" type="ftr"/>
          </p:nvPr>
        </p:nvSpPr>
        <p:spPr>
          <a:xfrm>
            <a:off x="4814776" y="624742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1"/>
          <p:cNvSpPr txBox="1"/>
          <p:nvPr>
            <p:ph idx="12" type="sldNum"/>
          </p:nvPr>
        </p:nvSpPr>
        <p:spPr>
          <a:xfrm>
            <a:off x="9531626" y="6257089"/>
            <a:ext cx="1822174" cy="357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11"/>
          <p:cNvSpPr txBox="1"/>
          <p:nvPr>
            <p:ph type="title"/>
          </p:nvPr>
        </p:nvSpPr>
        <p:spPr>
          <a:xfrm>
            <a:off x="838200" y="365125"/>
            <a:ext cx="10515600" cy="10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851"/>
              </a:buClr>
              <a:buSzPts val="3600"/>
              <a:buFont typeface="Open Sans"/>
              <a:buNone/>
            </a:pPr>
            <a:r>
              <a:rPr lang="en-US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Environments I.</a:t>
            </a:r>
            <a:endParaRPr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" name="Google Shape;9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9475" y="178639"/>
            <a:ext cx="4947301" cy="10962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1"/>
          <p:cNvSpPr txBox="1"/>
          <p:nvPr/>
        </p:nvSpPr>
        <p:spPr>
          <a:xfrm>
            <a:off x="842350" y="1510250"/>
            <a:ext cx="7323300" cy="3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Training in the PettingZoo virtual environment: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N Agents, trying to flee (1 in our case)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N Adversary agents trying to catch them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Any number of obstacles + boundary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Environment rewards: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Collisions with other Agents (+for adv, -for agent)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Collisions with the wall &amp; obstacles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Based on proximity to other agents (not toggled by default)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1"/>
          <p:cNvSpPr txBox="1"/>
          <p:nvPr/>
        </p:nvSpPr>
        <p:spPr>
          <a:xfrm>
            <a:off x="693250" y="5516250"/>
            <a:ext cx="6224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rgbClr val="F06292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https://pettingzoo.farama.org/environments/mpe/simple_tag/</a:t>
            </a:r>
            <a:r>
              <a:rPr lang="en-US" sz="1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5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" name="Google Shape;96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6994" y="1601950"/>
            <a:ext cx="3469531" cy="332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7402" y="1720500"/>
            <a:ext cx="3238875" cy="307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2"/>
          <p:cNvSpPr txBox="1"/>
          <p:nvPr>
            <p:ph idx="10" type="dt"/>
          </p:nvPr>
        </p:nvSpPr>
        <p:spPr>
          <a:xfrm>
            <a:off x="3436550" y="6247425"/>
            <a:ext cx="1378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2023. 12. 05.</a:t>
            </a:r>
            <a:endParaRPr/>
          </a:p>
        </p:txBody>
      </p:sp>
      <p:sp>
        <p:nvSpPr>
          <p:cNvPr id="103" name="Google Shape;103;p12"/>
          <p:cNvSpPr txBox="1"/>
          <p:nvPr>
            <p:ph idx="11" type="ftr"/>
          </p:nvPr>
        </p:nvSpPr>
        <p:spPr>
          <a:xfrm>
            <a:off x="4814776" y="6247425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2"/>
          <p:cNvSpPr txBox="1"/>
          <p:nvPr>
            <p:ph idx="12" type="sldNum"/>
          </p:nvPr>
        </p:nvSpPr>
        <p:spPr>
          <a:xfrm>
            <a:off x="9531626" y="6257089"/>
            <a:ext cx="18222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" name="Google Shape;105;p12"/>
          <p:cNvSpPr txBox="1"/>
          <p:nvPr>
            <p:ph type="title"/>
          </p:nvPr>
        </p:nvSpPr>
        <p:spPr>
          <a:xfrm>
            <a:off x="838200" y="365125"/>
            <a:ext cx="10515600" cy="10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851"/>
              </a:buClr>
              <a:buSzPts val="3600"/>
              <a:buFont typeface="Open Sans"/>
              <a:buNone/>
            </a:pPr>
            <a:r>
              <a:rPr lang="en-US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Environments II.</a:t>
            </a:r>
            <a:endParaRPr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2"/>
          <p:cNvSpPr txBox="1"/>
          <p:nvPr/>
        </p:nvSpPr>
        <p:spPr>
          <a:xfrm rot="-2461004">
            <a:off x="7719451" y="2579546"/>
            <a:ext cx="2876671" cy="769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Image(s)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2"/>
          <p:cNvSpPr txBox="1"/>
          <p:nvPr/>
        </p:nvSpPr>
        <p:spPr>
          <a:xfrm>
            <a:off x="923575" y="1478750"/>
            <a:ext cx="10430100" cy="4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ROS2 Humble &amp; Gazebo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ROS = Robot Operating System.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Covered in our Embodied int, AI &amp; Robotics courses.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Essentially brain + nervous system for robots.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Good amount of compatibility between the two however…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When going deeper the documentation disappears.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8" name="Google Shape;10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8250" y="0"/>
            <a:ext cx="2340250" cy="325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8510" y="0"/>
            <a:ext cx="3133490" cy="3930537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2"/>
          <p:cNvSpPr txBox="1"/>
          <p:nvPr/>
        </p:nvSpPr>
        <p:spPr>
          <a:xfrm>
            <a:off x="221050" y="677260"/>
            <a:ext cx="66375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3"/>
          <p:cNvSpPr txBox="1"/>
          <p:nvPr>
            <p:ph idx="1" type="body"/>
          </p:nvPr>
        </p:nvSpPr>
        <p:spPr>
          <a:xfrm>
            <a:off x="838200" y="1548725"/>
            <a:ext cx="86400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600">
                <a:latin typeface="Roboto"/>
                <a:ea typeface="Roboto"/>
                <a:cs typeface="Roboto"/>
                <a:sym typeface="Roboto"/>
              </a:rPr>
              <a:t>Observation space:</a:t>
            </a:r>
            <a:endParaRPr sz="2600"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Nearly all information is available to the agents </a:t>
            </a:r>
            <a:r>
              <a:rPr lang="en-US" sz="1900">
                <a:latin typeface="Roboto"/>
                <a:ea typeface="Roboto"/>
                <a:cs typeface="Roboto"/>
                <a:sym typeface="Roboto"/>
              </a:rPr>
              <a:t>(locations, velocities)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“Good” agent observation space is always 2 dim smaller than that of adversaries in pettingzoo SimpleTag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600">
                <a:latin typeface="Roboto"/>
                <a:ea typeface="Roboto"/>
                <a:cs typeface="Roboto"/>
                <a:sym typeface="Roboto"/>
              </a:rPr>
              <a:t>Actions:</a:t>
            </a:r>
            <a:endParaRPr sz="2600"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02123"/>
              </a:buClr>
              <a:buSzPts val="1650"/>
              <a:buFont typeface="Courier New"/>
              <a:buChar char="●"/>
            </a:pPr>
            <a:r>
              <a:rPr lang="en-US" sz="1650">
                <a:solidFill>
                  <a:srgbClr val="202123"/>
                </a:solidFill>
                <a:latin typeface="Courier New"/>
                <a:ea typeface="Courier New"/>
                <a:cs typeface="Courier New"/>
                <a:sym typeface="Courier New"/>
              </a:rPr>
              <a:t>[no_action, move_left, move_right, move_down, move_up]</a:t>
            </a:r>
            <a:endParaRPr sz="1650">
              <a:solidFill>
                <a:srgbClr val="20212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02123"/>
                </a:solidFill>
                <a:latin typeface="Roboto"/>
                <a:ea typeface="Roboto"/>
                <a:cs typeface="Roboto"/>
                <a:sym typeface="Roboto"/>
              </a:rPr>
              <a:t>and their combinations.</a:t>
            </a:r>
            <a:endParaRPr sz="2000">
              <a:solidFill>
                <a:srgbClr val="20212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02123"/>
              </a:buClr>
              <a:buSzPts val="2000"/>
              <a:buFont typeface="Roboto"/>
              <a:buChar char="●"/>
            </a:pPr>
            <a:r>
              <a:rPr lang="en-US" sz="2000">
                <a:solidFill>
                  <a:srgbClr val="202123"/>
                </a:solidFill>
                <a:latin typeface="Roboto"/>
                <a:ea typeface="Roboto"/>
                <a:cs typeface="Roboto"/>
                <a:sym typeface="Roboto"/>
              </a:rPr>
              <a:t>Problem: Turtlebot3 isn’t capable of instant omnidirectional movement</a:t>
            </a:r>
            <a:endParaRPr sz="2000">
              <a:solidFill>
                <a:srgbClr val="20212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p13"/>
          <p:cNvSpPr txBox="1"/>
          <p:nvPr>
            <p:ph idx="10" type="dt"/>
          </p:nvPr>
        </p:nvSpPr>
        <p:spPr>
          <a:xfrm>
            <a:off x="3436550" y="6247425"/>
            <a:ext cx="137822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2023. 12. 05.</a:t>
            </a:r>
            <a:endParaRPr/>
          </a:p>
        </p:txBody>
      </p:sp>
      <p:sp>
        <p:nvSpPr>
          <p:cNvPr id="117" name="Google Shape;117;p13"/>
          <p:cNvSpPr txBox="1"/>
          <p:nvPr>
            <p:ph idx="11" type="ftr"/>
          </p:nvPr>
        </p:nvSpPr>
        <p:spPr>
          <a:xfrm>
            <a:off x="4814776" y="624742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9531626" y="6257089"/>
            <a:ext cx="1822174" cy="357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" name="Google Shape;119;p13"/>
          <p:cNvSpPr txBox="1"/>
          <p:nvPr>
            <p:ph type="title"/>
          </p:nvPr>
        </p:nvSpPr>
        <p:spPr>
          <a:xfrm>
            <a:off x="838200" y="365125"/>
            <a:ext cx="10515600" cy="10760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851"/>
              </a:buClr>
              <a:buSzPts val="3600"/>
              <a:buFont typeface="Open Sans"/>
              <a:buNone/>
            </a:pPr>
            <a:r>
              <a:rPr lang="en-US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Observation &amp; Action spaces</a:t>
            </a:r>
            <a:endParaRPr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" name="Google Shape;12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1623" y="0"/>
            <a:ext cx="2660375" cy="3971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9525" y="616463"/>
            <a:ext cx="4494925" cy="81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8000" y="1225606"/>
            <a:ext cx="7414001" cy="400021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4"/>
          <p:cNvSpPr txBox="1"/>
          <p:nvPr>
            <p:ph idx="1" type="body"/>
          </p:nvPr>
        </p:nvSpPr>
        <p:spPr>
          <a:xfrm>
            <a:off x="455650" y="1593625"/>
            <a:ext cx="8027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US" sz="2190">
                <a:latin typeface="Roboto"/>
                <a:ea typeface="Roboto"/>
                <a:cs typeface="Roboto"/>
                <a:sym typeface="Roboto"/>
              </a:rPr>
              <a:t>Models:</a:t>
            </a:r>
            <a:endParaRPr sz="2190">
              <a:latin typeface="Roboto"/>
              <a:ea typeface="Roboto"/>
              <a:cs typeface="Roboto"/>
              <a:sym typeface="Roboto"/>
            </a:endParaRPr>
          </a:p>
          <a:p>
            <a:pPr indent="-308927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65"/>
              <a:buFont typeface="Roboto"/>
              <a:buChar char="●"/>
            </a:pPr>
            <a:r>
              <a:rPr lang="en-US" sz="2190">
                <a:latin typeface="Roboto"/>
                <a:ea typeface="Roboto"/>
                <a:cs typeface="Roboto"/>
                <a:sym typeface="Roboto"/>
              </a:rPr>
              <a:t>Random action</a:t>
            </a:r>
            <a:endParaRPr sz="2190">
              <a:latin typeface="Roboto"/>
              <a:ea typeface="Roboto"/>
              <a:cs typeface="Roboto"/>
              <a:sym typeface="Roboto"/>
            </a:endParaRPr>
          </a:p>
          <a:p>
            <a:pPr indent="-3089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5"/>
              <a:buFont typeface="Roboto"/>
              <a:buChar char="●"/>
            </a:pPr>
            <a:r>
              <a:rPr lang="en-US" sz="2190">
                <a:latin typeface="Roboto"/>
                <a:ea typeface="Roboto"/>
                <a:cs typeface="Roboto"/>
                <a:sym typeface="Roboto"/>
              </a:rPr>
              <a:t>MLP</a:t>
            </a:r>
            <a:endParaRPr sz="2190">
              <a:latin typeface="Roboto"/>
              <a:ea typeface="Roboto"/>
              <a:cs typeface="Roboto"/>
              <a:sym typeface="Roboto"/>
            </a:endParaRPr>
          </a:p>
          <a:p>
            <a:pPr indent="-3089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5"/>
              <a:buFont typeface="Roboto"/>
              <a:buChar char="●"/>
            </a:pPr>
            <a:r>
              <a:rPr lang="en-US" sz="2190">
                <a:latin typeface="Roboto"/>
                <a:ea typeface="Roboto"/>
                <a:cs typeface="Roboto"/>
                <a:sym typeface="Roboto"/>
              </a:rPr>
              <a:t>Recurrent</a:t>
            </a:r>
            <a:endParaRPr sz="2190">
              <a:latin typeface="Roboto"/>
              <a:ea typeface="Roboto"/>
              <a:cs typeface="Roboto"/>
              <a:sym typeface="Roboto"/>
            </a:endParaRPr>
          </a:p>
          <a:p>
            <a:pPr indent="-3089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5"/>
              <a:buFont typeface="Roboto"/>
              <a:buChar char="●"/>
            </a:pPr>
            <a:r>
              <a:rPr lang="en-US" sz="2190">
                <a:latin typeface="Roboto"/>
                <a:ea typeface="Roboto"/>
                <a:cs typeface="Roboto"/>
                <a:sym typeface="Roboto"/>
              </a:rPr>
              <a:t>LSTM</a:t>
            </a:r>
            <a:endParaRPr sz="219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012851"/>
              </a:buClr>
              <a:buSzPts val="2590"/>
              <a:buNone/>
            </a:pPr>
            <a:r>
              <a:t/>
            </a:r>
            <a:endParaRPr sz="2190"/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018"/>
              <a:buNone/>
            </a:pPr>
            <a:r>
              <a:rPr lang="en-US" sz="2190">
                <a:latin typeface="Roboto"/>
                <a:ea typeface="Roboto"/>
                <a:cs typeface="Roboto"/>
                <a:sym typeface="Roboto"/>
              </a:rPr>
              <a:t>Policies:</a:t>
            </a:r>
            <a:endParaRPr sz="2190">
              <a:latin typeface="Roboto"/>
              <a:ea typeface="Roboto"/>
              <a:cs typeface="Roboto"/>
              <a:sym typeface="Roboto"/>
            </a:endParaRPr>
          </a:p>
          <a:p>
            <a:pPr indent="-308927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65"/>
              <a:buFont typeface="Roboto"/>
              <a:buChar char="●"/>
            </a:pPr>
            <a:r>
              <a:rPr lang="en-US" sz="2190">
                <a:latin typeface="Roboto"/>
                <a:ea typeface="Roboto"/>
                <a:cs typeface="Roboto"/>
                <a:sym typeface="Roboto"/>
              </a:rPr>
              <a:t>PPO</a:t>
            </a:r>
            <a:endParaRPr sz="2190">
              <a:latin typeface="Roboto"/>
              <a:ea typeface="Roboto"/>
              <a:cs typeface="Roboto"/>
              <a:sym typeface="Roboto"/>
            </a:endParaRPr>
          </a:p>
          <a:p>
            <a:pPr indent="-3089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5"/>
              <a:buFont typeface="Roboto"/>
              <a:buChar char="●"/>
            </a:pPr>
            <a:r>
              <a:rPr lang="en-US" sz="2190">
                <a:latin typeface="Roboto"/>
                <a:ea typeface="Roboto"/>
                <a:cs typeface="Roboto"/>
                <a:sym typeface="Roboto"/>
              </a:rPr>
              <a:t>DQN</a:t>
            </a:r>
            <a:endParaRPr sz="2190">
              <a:latin typeface="Roboto"/>
              <a:ea typeface="Roboto"/>
              <a:cs typeface="Roboto"/>
              <a:sym typeface="Roboto"/>
            </a:endParaRPr>
          </a:p>
          <a:p>
            <a:pPr indent="-3089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5"/>
              <a:buChar char="●"/>
            </a:pPr>
            <a:r>
              <a:rPr lang="en-US" sz="2190">
                <a:latin typeface="Roboto"/>
                <a:ea typeface="Roboto"/>
                <a:cs typeface="Roboto"/>
                <a:sym typeface="Roboto"/>
              </a:rPr>
              <a:t>MADDPG*</a:t>
            </a:r>
            <a:r>
              <a:rPr lang="en-US" sz="2190"/>
              <a:t> </a:t>
            </a:r>
            <a:endParaRPr sz="2190"/>
          </a:p>
        </p:txBody>
      </p:sp>
      <p:sp>
        <p:nvSpPr>
          <p:cNvPr id="128" name="Google Shape;128;p14"/>
          <p:cNvSpPr txBox="1"/>
          <p:nvPr>
            <p:ph idx="10" type="dt"/>
          </p:nvPr>
        </p:nvSpPr>
        <p:spPr>
          <a:xfrm>
            <a:off x="3436550" y="6247425"/>
            <a:ext cx="137822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2023. 12. 05.</a:t>
            </a:r>
            <a:endParaRPr/>
          </a:p>
        </p:txBody>
      </p:sp>
      <p:sp>
        <p:nvSpPr>
          <p:cNvPr id="129" name="Google Shape;129;p14"/>
          <p:cNvSpPr txBox="1"/>
          <p:nvPr>
            <p:ph idx="11" type="ftr"/>
          </p:nvPr>
        </p:nvSpPr>
        <p:spPr>
          <a:xfrm>
            <a:off x="4814776" y="624742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4"/>
          <p:cNvSpPr txBox="1"/>
          <p:nvPr>
            <p:ph idx="12" type="sldNum"/>
          </p:nvPr>
        </p:nvSpPr>
        <p:spPr>
          <a:xfrm>
            <a:off x="9531626" y="6257089"/>
            <a:ext cx="1822174" cy="357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" name="Google Shape;131;p14"/>
          <p:cNvSpPr txBox="1"/>
          <p:nvPr>
            <p:ph type="title"/>
          </p:nvPr>
        </p:nvSpPr>
        <p:spPr>
          <a:xfrm>
            <a:off x="838200" y="365125"/>
            <a:ext cx="4494900" cy="10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851"/>
              </a:buClr>
              <a:buSzPts val="3600"/>
              <a:buFont typeface="Open Sans"/>
              <a:buNone/>
            </a:pPr>
            <a:r>
              <a:rPr lang="en-US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Models and Policies</a:t>
            </a:r>
            <a:endParaRPr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14"/>
          <p:cNvSpPr txBox="1"/>
          <p:nvPr/>
        </p:nvSpPr>
        <p:spPr>
          <a:xfrm>
            <a:off x="2368975" y="5331600"/>
            <a:ext cx="8487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*</a:t>
            </a:r>
            <a:r>
              <a:rPr lang="en-US" sz="1500">
                <a:latin typeface="Roboto"/>
                <a:ea typeface="Roboto"/>
                <a:cs typeface="Roboto"/>
                <a:sym typeface="Roboto"/>
              </a:rPr>
              <a:t>Based on the paper: Multi-Agent Actor-Critic for Mixed Cooperative-Competitive Environments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rgbClr val="F06292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https://arxiv.org/abs/1706.02275</a:t>
            </a:r>
            <a:r>
              <a:rPr lang="en-US" sz="1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sz="15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14"/>
          <p:cNvSpPr txBox="1"/>
          <p:nvPr/>
        </p:nvSpPr>
        <p:spPr>
          <a:xfrm>
            <a:off x="6421200" y="5087400"/>
            <a:ext cx="53136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rgbClr val="F06292"/>
                </a:solid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https://www.youtube.com/watch?v=oydExwuuUCw&amp;ab_channel=AylwinWei</a:t>
            </a:r>
            <a:endParaRPr sz="1100">
              <a:solidFill>
                <a:srgbClr val="F0629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4" name="Google Shape;13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01471" y="0"/>
            <a:ext cx="5790526" cy="6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825" y="1548275"/>
            <a:ext cx="7540151" cy="16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3800" y="2075525"/>
            <a:ext cx="4238199" cy="294869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5"/>
          <p:cNvSpPr txBox="1"/>
          <p:nvPr>
            <p:ph idx="10" type="dt"/>
          </p:nvPr>
        </p:nvSpPr>
        <p:spPr>
          <a:xfrm>
            <a:off x="3436550" y="6247425"/>
            <a:ext cx="137822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2023. 12. 05.</a:t>
            </a:r>
            <a:endParaRPr/>
          </a:p>
        </p:txBody>
      </p:sp>
      <p:sp>
        <p:nvSpPr>
          <p:cNvPr id="142" name="Google Shape;142;p15"/>
          <p:cNvSpPr txBox="1"/>
          <p:nvPr>
            <p:ph idx="11" type="ftr"/>
          </p:nvPr>
        </p:nvSpPr>
        <p:spPr>
          <a:xfrm>
            <a:off x="4814776" y="624742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5"/>
          <p:cNvSpPr txBox="1"/>
          <p:nvPr>
            <p:ph idx="12" type="sldNum"/>
          </p:nvPr>
        </p:nvSpPr>
        <p:spPr>
          <a:xfrm>
            <a:off x="9531626" y="6257089"/>
            <a:ext cx="1822174" cy="357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" name="Google Shape;144;p15"/>
          <p:cNvSpPr txBox="1"/>
          <p:nvPr>
            <p:ph type="title"/>
          </p:nvPr>
        </p:nvSpPr>
        <p:spPr>
          <a:xfrm>
            <a:off x="838200" y="365125"/>
            <a:ext cx="5570700" cy="10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3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Network training difficulties</a:t>
            </a:r>
            <a:endParaRPr sz="3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15"/>
          <p:cNvSpPr txBox="1"/>
          <p:nvPr/>
        </p:nvSpPr>
        <p:spPr>
          <a:xfrm>
            <a:off x="286750" y="3600400"/>
            <a:ext cx="99426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This explains why many traditional practices suffer with multiple agents.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Our situation is even more complicated, as it is mixed cooperative/competitive.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Rewards play a key role in training as one would expect.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With PPO and DQN, agents learn to catch one another, however they struggle with fleeing.</a:t>
            </a:r>
            <a:endParaRPr/>
          </a:p>
        </p:txBody>
      </p:sp>
      <p:sp>
        <p:nvSpPr>
          <p:cNvPr id="146" name="Google Shape;146;p15"/>
          <p:cNvSpPr txBox="1"/>
          <p:nvPr/>
        </p:nvSpPr>
        <p:spPr>
          <a:xfrm>
            <a:off x="9155877" y="4919003"/>
            <a:ext cx="2343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Figure 4 from the paper</a:t>
            </a:r>
            <a:endParaRPr sz="13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 SimpleSpeaker env.</a:t>
            </a:r>
            <a:endParaRPr sz="13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5300" y="2395600"/>
            <a:ext cx="2781800" cy="28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3725" y="2395600"/>
            <a:ext cx="2781800" cy="28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2162" y="2395600"/>
            <a:ext cx="2781800" cy="28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600" y="2395600"/>
            <a:ext cx="2781800" cy="28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6"/>
          <p:cNvSpPr txBox="1"/>
          <p:nvPr>
            <p:ph idx="1" type="body"/>
          </p:nvPr>
        </p:nvSpPr>
        <p:spPr>
          <a:xfrm>
            <a:off x="580350" y="1507700"/>
            <a:ext cx="109989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/>
              <a:t>Numerically comparing results is challenging</a:t>
            </a:r>
            <a:r>
              <a:rPr lang="en-US" sz="2200"/>
              <a:t>, as it is a ~</a:t>
            </a:r>
            <a:r>
              <a:rPr lang="en-US" sz="2200"/>
              <a:t>zero sum game.</a:t>
            </a:r>
            <a:endParaRPr sz="2200"/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/>
              <a:t>Training @ ~2M episodes, with ~40 frames per episode.</a:t>
            </a:r>
            <a:endParaRPr sz="2200"/>
          </a:p>
        </p:txBody>
      </p:sp>
      <p:sp>
        <p:nvSpPr>
          <p:cNvPr id="156" name="Google Shape;156;p16"/>
          <p:cNvSpPr txBox="1"/>
          <p:nvPr>
            <p:ph idx="10" type="dt"/>
          </p:nvPr>
        </p:nvSpPr>
        <p:spPr>
          <a:xfrm>
            <a:off x="3436550" y="6247425"/>
            <a:ext cx="137822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2023. 12. 05.</a:t>
            </a:r>
            <a:endParaRPr/>
          </a:p>
        </p:txBody>
      </p:sp>
      <p:sp>
        <p:nvSpPr>
          <p:cNvPr id="157" name="Google Shape;157;p16"/>
          <p:cNvSpPr txBox="1"/>
          <p:nvPr>
            <p:ph idx="11" type="ftr"/>
          </p:nvPr>
        </p:nvSpPr>
        <p:spPr>
          <a:xfrm>
            <a:off x="4814776" y="624742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9531626" y="6257089"/>
            <a:ext cx="1822174" cy="357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9" name="Google Shape;159;p16"/>
          <p:cNvSpPr txBox="1"/>
          <p:nvPr>
            <p:ph type="title"/>
          </p:nvPr>
        </p:nvSpPr>
        <p:spPr>
          <a:xfrm>
            <a:off x="838200" y="365125"/>
            <a:ext cx="10515600" cy="10760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2851"/>
              </a:buClr>
              <a:buSzPts val="3600"/>
              <a:buFont typeface="Open Sans"/>
              <a:buNone/>
            </a:pPr>
            <a:r>
              <a:rPr lang="en-US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Visually comparing results</a:t>
            </a:r>
            <a:endParaRPr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125100" y="5238850"/>
            <a:ext cx="11424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12851"/>
                </a:solidFill>
                <a:latin typeface="Open Sans"/>
                <a:ea typeface="Open Sans"/>
                <a:cs typeface="Open Sans"/>
                <a:sym typeface="Open Sans"/>
              </a:rPr>
              <a:t>DQN</a:t>
            </a:r>
            <a:endParaRPr sz="2800">
              <a:solidFill>
                <a:srgbClr val="01285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3829150" y="5231300"/>
            <a:ext cx="18222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12851"/>
                </a:solidFill>
                <a:latin typeface="Open Sans"/>
                <a:ea typeface="Open Sans"/>
                <a:cs typeface="Open Sans"/>
                <a:sym typeface="Open Sans"/>
              </a:rPr>
              <a:t>MADDPG</a:t>
            </a:r>
            <a:endParaRPr sz="2800">
              <a:solidFill>
                <a:srgbClr val="01285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" name="Google Shape;162;p16"/>
          <p:cNvSpPr txBox="1"/>
          <p:nvPr/>
        </p:nvSpPr>
        <p:spPr>
          <a:xfrm>
            <a:off x="9751850" y="5248925"/>
            <a:ext cx="15645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12851"/>
                </a:solidFill>
                <a:latin typeface="Open Sans"/>
                <a:ea typeface="Open Sans"/>
                <a:cs typeface="Open Sans"/>
                <a:sym typeface="Open Sans"/>
              </a:rPr>
              <a:t>RecPPO</a:t>
            </a:r>
            <a:endParaRPr sz="2800">
              <a:solidFill>
                <a:srgbClr val="01285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" name="Google Shape;163;p16"/>
          <p:cNvSpPr txBox="1"/>
          <p:nvPr/>
        </p:nvSpPr>
        <p:spPr>
          <a:xfrm>
            <a:off x="7126875" y="5257425"/>
            <a:ext cx="11079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12851"/>
                </a:solidFill>
                <a:latin typeface="Open Sans"/>
                <a:ea typeface="Open Sans"/>
                <a:cs typeface="Open Sans"/>
                <a:sym typeface="Open Sans"/>
              </a:rPr>
              <a:t>PPO</a:t>
            </a:r>
            <a:endParaRPr sz="2800">
              <a:solidFill>
                <a:srgbClr val="01285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4" name="Google Shape;16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1375" y="2583938"/>
            <a:ext cx="2446501" cy="246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42949" y="2592213"/>
            <a:ext cx="2446501" cy="2450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9500" y="2570419"/>
            <a:ext cx="2387125" cy="2493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0024" y="2583975"/>
            <a:ext cx="2462950" cy="2466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/>
          <p:nvPr>
            <p:ph idx="10" type="dt"/>
          </p:nvPr>
        </p:nvSpPr>
        <p:spPr>
          <a:xfrm>
            <a:off x="3436550" y="6247425"/>
            <a:ext cx="137822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2023. 12. 05.</a:t>
            </a:r>
            <a:endParaRPr/>
          </a:p>
        </p:txBody>
      </p:sp>
      <p:sp>
        <p:nvSpPr>
          <p:cNvPr id="173" name="Google Shape;173;p17"/>
          <p:cNvSpPr txBox="1"/>
          <p:nvPr>
            <p:ph idx="11" type="ftr"/>
          </p:nvPr>
        </p:nvSpPr>
        <p:spPr>
          <a:xfrm>
            <a:off x="4814776" y="624742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7"/>
          <p:cNvSpPr txBox="1"/>
          <p:nvPr>
            <p:ph idx="12" type="sldNum"/>
          </p:nvPr>
        </p:nvSpPr>
        <p:spPr>
          <a:xfrm>
            <a:off x="9531626" y="6257089"/>
            <a:ext cx="1822174" cy="357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5" name="Google Shape;175;p17"/>
          <p:cNvSpPr txBox="1"/>
          <p:nvPr>
            <p:ph type="title"/>
          </p:nvPr>
        </p:nvSpPr>
        <p:spPr>
          <a:xfrm>
            <a:off x="838200" y="379950"/>
            <a:ext cx="10515600" cy="10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How about in Gazebo?</a:t>
            </a:r>
            <a:endParaRPr sz="3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17"/>
          <p:cNvSpPr txBox="1"/>
          <p:nvPr/>
        </p:nvSpPr>
        <p:spPr>
          <a:xfrm>
            <a:off x="838200" y="1759150"/>
            <a:ext cx="10515600" cy="51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600">
                <a:latin typeface="Roboto"/>
                <a:ea typeface="Roboto"/>
                <a:cs typeface="Roboto"/>
                <a:sym typeface="Roboto"/>
              </a:rPr>
              <a:t>Transforming the observation &amp; action space is challenging:</a:t>
            </a:r>
            <a:endParaRPr sz="26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PettingZoo has omnidirectional movement.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VS Turtlebots have lin/ang velocity.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Realistic actions take time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Gazebo can crash or freeze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ROS &amp; Gazebo not easy to work with &amp; documentation often disappears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-té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-té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3E8C43DB781AF245935B660B6AB3A456" ma:contentTypeVersion="8" ma:contentTypeDescription="Új dokumentum létrehozása." ma:contentTypeScope="" ma:versionID="cf5bc1a942c794de9c470f24f760a6a4">
  <xsd:schema xmlns:xsd="http://www.w3.org/2001/XMLSchema" xmlns:xs="http://www.w3.org/2001/XMLSchema" xmlns:p="http://schemas.microsoft.com/office/2006/metadata/properties" xmlns:ns2="42eee0cc-f1c1-4533-a4d5-262d2e82bcbc" targetNamespace="http://schemas.microsoft.com/office/2006/metadata/properties" ma:root="true" ma:fieldsID="77ca7ef7e6fe54a4012c7480afea3d43" ns2:_="">
    <xsd:import namespace="42eee0cc-f1c1-4533-a4d5-262d2e82bcb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eee0cc-f1c1-4533-a4d5-262d2e82bc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A636C97-26BC-43A2-9B1E-CC75D5DD0431}"/>
</file>

<file path=customXml/itemProps2.xml><?xml version="1.0" encoding="utf-8"?>
<ds:datastoreItem xmlns:ds="http://schemas.openxmlformats.org/officeDocument/2006/customXml" ds:itemID="{8AF63844-CB2A-47C0-B570-0010851F7E6A}"/>
</file>

<file path=customXml/itemProps3.xml><?xml version="1.0" encoding="utf-8"?>
<ds:datastoreItem xmlns:ds="http://schemas.openxmlformats.org/officeDocument/2006/customXml" ds:itemID="{7467F4DB-02E1-409A-9408-C71132598B72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0x0101003E8C43DB781AF245935B660B6AB3A456</vt:lpwstr>
  </property>
</Properties>
</file>